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Sorts Mill Goudy" panose="020B0604020202020204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gyqxj00AhdAB22jgSmqyznQvop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box.com/maps/street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apbox.com/gallery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Please mail me before. Don’t wait till the submission date.</a:t>
            </a:r>
            <a:endParaRPr/>
          </a:p>
        </p:txBody>
      </p:sp>
      <p:sp>
        <p:nvSpPr>
          <p:cNvPr id="154" name="Google Shape;15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020202"/>
                </a:solidFill>
                <a:latin typeface="Lato"/>
                <a:ea typeface="Lato"/>
                <a:cs typeface="Lato"/>
                <a:sym typeface="Lato"/>
              </a:rPr>
              <a:t>All tasks, including labs, homework, and reports will have 5% point reduction for the late submission.</a:t>
            </a:r>
            <a:endParaRPr/>
          </a:p>
        </p:txBody>
      </p:sp>
      <p:sp>
        <p:nvSpPr>
          <p:cNvPr id="284" name="Google Shape;28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Streets Map Style | Mapbox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Gallery (mapbox.com)</a:t>
            </a:r>
            <a:endParaRPr/>
          </a:p>
        </p:txBody>
      </p:sp>
      <p:sp>
        <p:nvSpPr>
          <p:cNvPr id="201" name="Google Shape;20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3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3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3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79" name="Google Shape;79;p33"/>
          <p:cNvSpPr txBox="1">
            <a:spLocks noGrp="1"/>
          </p:cNvSpPr>
          <p:nvPr>
            <p:ph type="body" idx="1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4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4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3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5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5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35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3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35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</a:t>
            </a:r>
            <a:endParaRPr/>
          </a:p>
        </p:txBody>
      </p:sp>
      <p:sp>
        <p:nvSpPr>
          <p:cNvPr id="97" name="Google Shape;97;p35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6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6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3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7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37"/>
          <p:cNvSpPr txBox="1">
            <a:spLocks noGrp="1"/>
          </p:cNvSpPr>
          <p:nvPr>
            <p:ph type="body" idx="2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37"/>
          <p:cNvSpPr txBox="1">
            <a:spLocks noGrp="1"/>
          </p:cNvSpPr>
          <p:nvPr>
            <p:ph type="body" idx="3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37"/>
          <p:cNvSpPr txBox="1">
            <a:spLocks noGrp="1"/>
          </p:cNvSpPr>
          <p:nvPr>
            <p:ph type="body" idx="4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37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37"/>
          <p:cNvSpPr txBox="1">
            <a:spLocks noGrp="1"/>
          </p:cNvSpPr>
          <p:nvPr>
            <p:ph type="body" idx="6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3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8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8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8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8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8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38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122" name="Google Shape;122;p38"/>
          <p:cNvSpPr txBox="1">
            <a:spLocks noGrp="1"/>
          </p:cNvSpPr>
          <p:nvPr>
            <p:ph type="body" idx="3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38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38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125" name="Google Shape;125;p38"/>
          <p:cNvSpPr txBox="1">
            <a:spLocks noGrp="1"/>
          </p:cNvSpPr>
          <p:nvPr>
            <p:ph type="body" idx="6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38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38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128" name="Google Shape;128;p38"/>
          <p:cNvSpPr txBox="1">
            <a:spLocks noGrp="1"/>
          </p:cNvSpPr>
          <p:nvPr>
            <p:ph type="body" idx="9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9" name="Google Shape;129;p3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9"/>
          <p:cNvSpPr txBox="1">
            <a:spLocks noGrp="1"/>
          </p:cNvSpPr>
          <p:nvPr>
            <p:ph type="body" idx="1"/>
          </p:nvPr>
        </p:nvSpPr>
        <p:spPr>
          <a:xfrm rot="5400000">
            <a:off x="4233302" y="-1243057"/>
            <a:ext cx="3714749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35" name="Google Shape;135;p3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0"/>
          <p:cNvSpPr txBox="1">
            <a:spLocks noGrp="1"/>
          </p:cNvSpPr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40"/>
          <p:cNvSpPr txBox="1">
            <a:spLocks noGrp="1"/>
          </p:cNvSpPr>
          <p:nvPr>
            <p:ph type="body" idx="1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41" name="Google Shape;141;p4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4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8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8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body" idx="2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32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2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eafletjs.com/examples/quick-start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eafletjs.com/examples/custom-icons/" TargetMode="External"/><Relationship Id="rId4" Type="http://schemas.openxmlformats.org/officeDocument/2006/relationships/hyperlink" Target="http://leafletjs.com/examples/mobile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fletjs.com/download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.mapbox.com/access-token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" descr="A picture containing cup, coffee, food, beverage&#10;&#10;Description automatically generated"/>
          <p:cNvPicPr preferRelativeResize="0"/>
          <p:nvPr/>
        </p:nvPicPr>
        <p:blipFill rotWithShape="1">
          <a:blip r:embed="rId4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"/>
          <p:cNvSpPr txBox="1"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Sorts Mill Goudy"/>
              <a:buNone/>
            </a:pPr>
            <a:r>
              <a:rPr lang="en-US" sz="7200"/>
              <a:t>WebGIS Lab 5</a:t>
            </a:r>
            <a:endParaRPr/>
          </a:p>
        </p:txBody>
      </p:sp>
      <p:sp>
        <p:nvSpPr>
          <p:cNvPr id="150" name="Google Shape;150;p1"/>
          <p:cNvSpPr txBox="1"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DEBAYAN MANDAL</a:t>
            </a:r>
            <a:endParaRPr/>
          </a:p>
          <a:p>
            <a:pPr marL="0" lvl="0" indent="0" algn="ctr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Setting up the map</a:t>
            </a:r>
            <a:endParaRPr/>
          </a:p>
        </p:txBody>
      </p:sp>
      <p:sp>
        <p:nvSpPr>
          <p:cNvPr id="211" name="Google Shape;211;p10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485225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Next, we’ll add a tile layer to add to our map, in this case it’s a Mapbox Streets tile layer. Creating a tile layer usually involves setting the URL template for the tile images, the attribution text and the maximum zoom level of the layer.</a:t>
            </a:r>
            <a:endParaRPr/>
          </a:p>
        </p:txBody>
      </p:sp>
      <p:pic>
        <p:nvPicPr>
          <p:cNvPr id="212" name="Google Shape;21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076" y="3680575"/>
            <a:ext cx="111252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1" descr="Ma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1464" b="203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Markers, circles and polygon</a:t>
            </a:r>
            <a:endParaRPr/>
          </a:p>
        </p:txBody>
      </p:sp>
      <p:sp>
        <p:nvSpPr>
          <p:cNvPr id="223" name="Google Shape;223;p12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Besides tile layers, you can easily add other things to your map, including markers, polylines, polygons, circles, and popups. Let’s add a marker:</a:t>
            </a:r>
            <a:endParaRPr/>
          </a:p>
          <a:p>
            <a:pPr marL="342900" lvl="0" indent="-203764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Adding a circle is the same (except for specifying the radius in meters as a second argument), but lets you control how it looks by passing options as the last argument when creating the object:</a:t>
            </a:r>
            <a:endParaRPr/>
          </a:p>
        </p:txBody>
      </p:sp>
      <p:pic>
        <p:nvPicPr>
          <p:cNvPr id="224" name="Google Shape;22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7999" y="3152775"/>
            <a:ext cx="467677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9488" y="4872874"/>
            <a:ext cx="376237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3"/>
          <p:cNvPicPr preferRelativeResize="0"/>
          <p:nvPr/>
        </p:nvPicPr>
        <p:blipFill rotWithShape="1">
          <a:blip r:embed="rId3">
            <a:alphaModFix/>
          </a:blip>
          <a:srcRect t="1335" b="13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Adding a polygon is as easy:</a:t>
            </a:r>
            <a:endParaRPr/>
          </a:p>
        </p:txBody>
      </p:sp>
      <p:pic>
        <p:nvPicPr>
          <p:cNvPr id="236" name="Google Shape;23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795" y="2890681"/>
            <a:ext cx="4135711" cy="2100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6080" y="1738835"/>
            <a:ext cx="55721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Working with popups</a:t>
            </a:r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Popups are usually used when you want to attach some information to a particular object on a map. Leaflet has a very handy shortcut for this:</a:t>
            </a:r>
            <a:endParaRPr/>
          </a:p>
        </p:txBody>
      </p:sp>
      <p:pic>
        <p:nvPicPr>
          <p:cNvPr id="244" name="Google Shape;24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1966" y="4214811"/>
            <a:ext cx="16287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4677" y="3181349"/>
            <a:ext cx="64865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64915" y="4243387"/>
            <a:ext cx="26860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09521" y="4243387"/>
            <a:ext cx="2044393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Dealing with events</a:t>
            </a:r>
            <a:endParaRPr/>
          </a:p>
        </p:txBody>
      </p:sp>
      <p:sp>
        <p:nvSpPr>
          <p:cNvPr id="253" name="Google Shape;253;p16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Every time something happens in Leaflet, e.g., user clicks on a marker or map zoom changes, the corresponding object sends an event which you can subscribe to with a function. It allows you to react to user interaction:</a:t>
            </a:r>
            <a:endParaRPr/>
          </a:p>
        </p:txBody>
      </p:sp>
      <p:pic>
        <p:nvPicPr>
          <p:cNvPr id="254" name="Google Shape;25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4849" y="4051997"/>
            <a:ext cx="466725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0462" y="3561509"/>
            <a:ext cx="4937095" cy="23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Geolocation</a:t>
            </a:r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Leaflet has a very handy shortcut for zooming the map view to the detected location — locate method with the setView option, replacing the usual setView method in the code:</a:t>
            </a:r>
            <a:endParaRPr/>
          </a:p>
          <a:p>
            <a:pPr marL="342900" lvl="0" indent="-203764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endParaRPr/>
          </a:p>
          <a:p>
            <a:pPr marL="342900" lvl="0" indent="-203764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Allow the browser to know your location.</a:t>
            </a:r>
            <a:endParaRPr/>
          </a:p>
          <a:p>
            <a:pPr marL="720000" lvl="1" indent="-270000" algn="l" rtl="0">
              <a:spcBef>
                <a:spcPts val="1020"/>
              </a:spcBef>
              <a:spcAft>
                <a:spcPts val="0"/>
              </a:spcAft>
              <a:buSzPts val="1470"/>
              <a:buChar char="🞚"/>
            </a:pPr>
            <a:r>
              <a:rPr lang="en-US"/>
              <a:t>Then run away before the aliens find you.</a:t>
            </a:r>
            <a:endParaRPr/>
          </a:p>
        </p:txBody>
      </p:sp>
      <p:pic>
        <p:nvPicPr>
          <p:cNvPr id="262" name="Google Shape;26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563" y="3524249"/>
            <a:ext cx="4086225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Task 1: -</a:t>
            </a:r>
            <a:endParaRPr/>
          </a:p>
        </p:txBody>
      </p:sp>
      <p:sp>
        <p:nvSpPr>
          <p:cNvPr id="268" name="Google Shape;268;p18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Finish the first three online Leaflet tutorials - create working HTML pages in your repo for each of the tutorials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Clr>
                <a:schemeClr val="lt1"/>
              </a:buClr>
              <a:buSzPts val="1610"/>
              <a:buFont typeface="Arial"/>
              <a:buChar char="•"/>
            </a:pPr>
            <a:r>
              <a:rPr lang="en-US" b="0" i="0" u="sng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1: Leaflet Quick Start Guide</a:t>
            </a:r>
            <a:endParaRPr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Clr>
                <a:schemeClr val="lt1"/>
              </a:buClr>
              <a:buSzPts val="1610"/>
              <a:buFont typeface="Arial"/>
              <a:buChar char="•"/>
            </a:pPr>
            <a:r>
              <a:rPr lang="en-US" b="0" i="0" u="sng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2: Leaflet on Mobile</a:t>
            </a:r>
            <a:endParaRPr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Clr>
                <a:schemeClr val="lt1"/>
              </a:buClr>
              <a:buSzPts val="1610"/>
              <a:buFont typeface="Arial"/>
              <a:buChar char="•"/>
            </a:pPr>
            <a:r>
              <a:rPr lang="en-US" b="0" i="0" u="sng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3: Markers With Custom Icons</a:t>
            </a:r>
            <a:endParaRPr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20000" lvl="1" indent="-176655" algn="l" rtl="0">
              <a:spcBef>
                <a:spcPts val="1020"/>
              </a:spcBef>
              <a:spcAft>
                <a:spcPts val="0"/>
              </a:spcAft>
              <a:buSzPts val="1470"/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Task 2: -</a:t>
            </a:r>
            <a:endParaRPr/>
          </a:p>
        </p:txBody>
      </p:sp>
      <p:sp>
        <p:nvSpPr>
          <p:cNvPr id="274" name="Google Shape;274;p19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 dirty="0"/>
              <a:t>Build a custom web map that integrates each of the tutorials</a:t>
            </a:r>
            <a:endParaRPr dirty="0"/>
          </a:p>
          <a:p>
            <a:pPr marL="792900" lvl="1" indent="-342900" algn="l" rtl="0">
              <a:spcBef>
                <a:spcPts val="1020"/>
              </a:spcBef>
              <a:spcAft>
                <a:spcPts val="0"/>
              </a:spcAft>
              <a:buSzPts val="1470"/>
              <a:buFont typeface="Wingdings" panose="05000000000000000000" pitchFamily="2" charset="2"/>
              <a:buChar char="§"/>
            </a:pPr>
            <a:r>
              <a:rPr lang="en-US" dirty="0"/>
              <a:t>give your webpage a title e.g., "Your name First Web Map"</a:t>
            </a:r>
            <a:endParaRPr dirty="0"/>
          </a:p>
          <a:p>
            <a:pPr marL="792900" lvl="1" indent="-342900" algn="l" rtl="0">
              <a:spcBef>
                <a:spcPts val="1020"/>
              </a:spcBef>
              <a:spcAft>
                <a:spcPts val="0"/>
              </a:spcAft>
              <a:buSzPts val="1470"/>
              <a:buFont typeface="Wingdings" panose="05000000000000000000" pitchFamily="2" charset="2"/>
              <a:buChar char="§"/>
            </a:pPr>
            <a:r>
              <a:rPr lang="en-US" dirty="0"/>
              <a:t>zoom the map view to the detected location using locate method</a:t>
            </a:r>
            <a:endParaRPr dirty="0"/>
          </a:p>
          <a:p>
            <a:pPr marL="792900" lvl="1" indent="-342900" algn="l" rtl="0">
              <a:spcBef>
                <a:spcPts val="1020"/>
              </a:spcBef>
              <a:spcAft>
                <a:spcPts val="0"/>
              </a:spcAft>
              <a:buSzPts val="1470"/>
              <a:buFont typeface="Wingdings" panose="05000000000000000000" pitchFamily="2" charset="2"/>
              <a:buChar char="§"/>
            </a:pPr>
            <a:r>
              <a:rPr lang="en-US" dirty="0"/>
              <a:t>draw a circle around the Kyle Field with a popup</a:t>
            </a:r>
            <a:endParaRPr dirty="0"/>
          </a:p>
          <a:p>
            <a:pPr marL="792900" lvl="1" indent="-342900" algn="l" rtl="0">
              <a:spcBef>
                <a:spcPts val="1020"/>
              </a:spcBef>
              <a:spcAft>
                <a:spcPts val="0"/>
              </a:spcAft>
              <a:buSzPts val="1470"/>
              <a:buFont typeface="Wingdings" panose="05000000000000000000" pitchFamily="2" charset="2"/>
              <a:buChar char="§"/>
            </a:pPr>
            <a:r>
              <a:rPr lang="en-US" dirty="0"/>
              <a:t>create custom icons with popups for O&amp;M and Academic Building</a:t>
            </a:r>
            <a:endParaRPr dirty="0"/>
          </a:p>
          <a:p>
            <a:pPr marL="792900" lvl="1" indent="-342900" algn="l" rtl="0">
              <a:spcBef>
                <a:spcPts val="1020"/>
              </a:spcBef>
              <a:spcAft>
                <a:spcPts val="0"/>
              </a:spcAft>
              <a:buSzPts val="1470"/>
              <a:buFont typeface="Wingdings" panose="05000000000000000000" pitchFamily="2" charset="2"/>
              <a:buChar char="§"/>
            </a:pPr>
            <a:r>
              <a:rPr lang="en-US" dirty="0"/>
              <a:t>create an event which enables you to see the coordinates in an alert when you click on the map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Lab Hours</a:t>
            </a:r>
            <a:endParaRPr/>
          </a:p>
        </p:txBody>
      </p:sp>
      <p:pic>
        <p:nvPicPr>
          <p:cNvPr id="157" name="Google Shape;157;p2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39578"/>
          <a:stretch/>
        </p:blipFill>
        <p:spPr>
          <a:xfrm>
            <a:off x="2870605" y="2306731"/>
            <a:ext cx="6440142" cy="224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To Hand In</a:t>
            </a:r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body" idx="1"/>
          </p:nvPr>
        </p:nvSpPr>
        <p:spPr>
          <a:xfrm>
            <a:off x="913795" y="2071369"/>
            <a:ext cx="10353762" cy="30178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060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70000"/>
              <a:buChar char="◈"/>
            </a:pPr>
            <a:r>
              <a:rPr lang="en-US" dirty="0"/>
              <a:t>GitHub (4 html files):  </a:t>
            </a:r>
            <a:endParaRPr dirty="0"/>
          </a:p>
          <a:p>
            <a:pPr marL="792900" lvl="1" indent="-342900" algn="ctr" rtl="0">
              <a:spcBef>
                <a:spcPts val="957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§"/>
            </a:pPr>
            <a:r>
              <a:rPr lang="en-US" dirty="0"/>
              <a:t>Upload 4 html files (one for each tutorial and one for custom web map) to your lab05 folder</a:t>
            </a:r>
            <a:endParaRPr dirty="0"/>
          </a:p>
          <a:p>
            <a:pPr marL="792900" lvl="1" indent="-342900" algn="ctr" rtl="0">
              <a:spcBef>
                <a:spcPts val="957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Ø"/>
            </a:pPr>
            <a:r>
              <a:rPr lang="en-US" dirty="0"/>
              <a:t>Canvas:</a:t>
            </a:r>
            <a:endParaRPr dirty="0"/>
          </a:p>
          <a:p>
            <a:pPr marL="342900" lvl="0" indent="-306000" algn="ctr" rtl="0">
              <a:lnSpc>
                <a:spcPct val="110000"/>
              </a:lnSpc>
              <a:spcBef>
                <a:spcPts val="991"/>
              </a:spcBef>
              <a:spcAft>
                <a:spcPts val="0"/>
              </a:spcAft>
              <a:buSzPct val="70000"/>
              <a:buChar char="◈"/>
            </a:pPr>
            <a:r>
              <a:rPr lang="en-US" dirty="0"/>
              <a:t>Open the Custom_Map.html you created in a browser and take a screenshot of your custom map and upload it.</a:t>
            </a:r>
            <a:endParaRPr dirty="0"/>
          </a:p>
          <a:p>
            <a:pPr marL="342900" lvl="0" indent="-306000" algn="ctr" rtl="0">
              <a:lnSpc>
                <a:spcPct val="110000"/>
              </a:lnSpc>
              <a:spcBef>
                <a:spcPts val="991"/>
              </a:spcBef>
              <a:spcAft>
                <a:spcPts val="0"/>
              </a:spcAft>
              <a:buSzPct val="70000"/>
              <a:buChar char="◈"/>
            </a:pPr>
            <a:r>
              <a:rPr lang="en-US" dirty="0"/>
              <a:t>Take screenshots of your online tutorials and send them.</a:t>
            </a:r>
            <a:endParaRPr dirty="0"/>
          </a:p>
          <a:p>
            <a:pPr marL="342900" lvl="0" indent="-306000" algn="ctr" rtl="0">
              <a:lnSpc>
                <a:spcPct val="110000"/>
              </a:lnSpc>
              <a:spcBef>
                <a:spcPts val="991"/>
              </a:spcBef>
              <a:spcAft>
                <a:spcPts val="0"/>
              </a:spcAft>
              <a:buSzPct val="70000"/>
              <a:buChar char="◈"/>
            </a:pPr>
            <a:r>
              <a:rPr lang="en-US" dirty="0"/>
              <a:t>Submit the link to your GitHub lab05 folder.</a:t>
            </a:r>
            <a:endParaRPr dirty="0"/>
          </a:p>
          <a:p>
            <a:pPr marL="342900" lvl="0" indent="-306000" algn="ctr" rtl="0">
              <a:lnSpc>
                <a:spcPct val="110000"/>
              </a:lnSpc>
              <a:spcBef>
                <a:spcPts val="991"/>
              </a:spcBef>
              <a:spcAft>
                <a:spcPts val="0"/>
              </a:spcAft>
              <a:buSzPct val="70000"/>
              <a:buChar char="◈"/>
            </a:pPr>
            <a:r>
              <a:rPr lang="en-US" dirty="0"/>
              <a:t>Due Date: Next Week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To Hand In</a:t>
            </a:r>
            <a:endParaRPr/>
          </a:p>
        </p:txBody>
      </p:sp>
      <p:pic>
        <p:nvPicPr>
          <p:cNvPr id="287" name="Google Shape;287;p21" descr="Graphical user interfac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t="23330"/>
          <a:stretch/>
        </p:blipFill>
        <p:spPr>
          <a:xfrm>
            <a:off x="2902050" y="2159450"/>
            <a:ext cx="6377249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/>
              <a:t>Any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Learning Outcomes (JS)</a:t>
            </a:r>
            <a:endParaRPr/>
          </a:p>
        </p:txBody>
      </p:sp>
      <p:sp>
        <p:nvSpPr>
          <p:cNvPr id="163" name="Google Shape;163;p3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407314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◈"/>
            </a:pPr>
            <a:r>
              <a:rPr lang="en-US" sz="4000"/>
              <a:t>Setting up a Leaflet map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800"/>
              <a:buChar char="◈"/>
            </a:pPr>
            <a:r>
              <a:rPr lang="en-US" sz="4000"/>
              <a:t>Working with markers, polylines and popups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800"/>
              <a:buChar char="◈"/>
            </a:pPr>
            <a:r>
              <a:rPr lang="en-US" sz="4000"/>
              <a:t>Dealing with events.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What is Leaflet?</a:t>
            </a:r>
            <a:endParaRPr/>
          </a:p>
        </p:txBody>
      </p:sp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Char char="◈"/>
            </a:pPr>
            <a:r>
              <a:rPr lang="en-US" sz="3200"/>
              <a:t>Leaflet is the leading open-source JavaScript library for mobile-friendly interactive maps. Weighing just about 38 KB of JS, it has all the mapping features most developers ever need.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240"/>
              </a:spcBef>
              <a:spcAft>
                <a:spcPts val="0"/>
              </a:spcAft>
              <a:buSzPts val="2240"/>
              <a:buChar char="◈"/>
            </a:pPr>
            <a:r>
              <a:rPr lang="en-US" sz="3200"/>
              <a:t>Open this: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Download - Leaflet - a JavaScript library for interactive maps (leafletjs.com)</a:t>
            </a:r>
            <a:endParaRPr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Preparing your page</a:t>
            </a:r>
            <a:endParaRPr/>
          </a:p>
        </p:txBody>
      </p:sp>
      <p:sp>
        <p:nvSpPr>
          <p:cNvPr id="175" name="Google Shape;175;p5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Create a new html file with basic components</a:t>
            </a:r>
            <a:endParaRPr/>
          </a:p>
        </p:txBody>
      </p:sp>
      <p:pic>
        <p:nvPicPr>
          <p:cNvPr id="176" name="Google Shape;176;p5" descr="Text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2270" y="3011580"/>
            <a:ext cx="6496812" cy="2892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Preparing your page</a:t>
            </a:r>
            <a:endParaRPr/>
          </a:p>
        </p:txBody>
      </p:sp>
      <p:sp>
        <p:nvSpPr>
          <p:cNvPr id="182" name="Google Shape;182;p6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Char char="◈"/>
            </a:pPr>
            <a:r>
              <a:rPr lang="en-US" sz="2400" dirty="0"/>
              <a:t>Include Leaflet CSS and  JavaScript file in the head section of your document:</a:t>
            </a:r>
            <a:endParaRPr dirty="0"/>
          </a:p>
          <a:p>
            <a:pPr marL="907200" lvl="1" indent="-457200">
              <a:spcBef>
                <a:spcPts val="1080"/>
              </a:spcBef>
              <a:buSzPts val="1680"/>
              <a:buFont typeface="+mj-lt"/>
              <a:buAutoNum type="arabicPeriod"/>
            </a:pPr>
            <a:r>
              <a:rPr lang="en-US" sz="2400" dirty="0"/>
              <a:t>You can find it in the link from slide 4</a:t>
            </a:r>
            <a:endParaRPr dirty="0"/>
          </a:p>
          <a:p>
            <a:pPr marL="907200" lvl="1" indent="-457200">
              <a:spcBef>
                <a:spcPts val="1080"/>
              </a:spcBef>
              <a:buSzPts val="1680"/>
              <a:buFont typeface="+mj-lt"/>
              <a:buAutoNum type="arabicPeriod"/>
            </a:pPr>
            <a:r>
              <a:rPr lang="en-US" sz="2400" dirty="0"/>
              <a:t>Always put the JavaScript before CSS.</a:t>
            </a:r>
            <a:endParaRPr dirty="0"/>
          </a:p>
        </p:txBody>
      </p:sp>
      <p:pic>
        <p:nvPicPr>
          <p:cNvPr id="183" name="Google Shape;18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2001" y="4048125"/>
            <a:ext cx="927735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Preparing your page</a:t>
            </a:r>
            <a:endParaRPr/>
          </a:p>
        </p:txBody>
      </p:sp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Char char="◈"/>
            </a:pPr>
            <a:r>
              <a:rPr lang="en-US" sz="2400"/>
              <a:t>Put a div element with a certain id where you want your map to be:</a:t>
            </a:r>
            <a:endParaRPr/>
          </a:p>
        </p:txBody>
      </p:sp>
      <p:pic>
        <p:nvPicPr>
          <p:cNvPr id="190" name="Google Shape;19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0326" y="3024764"/>
            <a:ext cx="56007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Setting up the map</a:t>
            </a:r>
            <a:endParaRPr/>
          </a:p>
        </p:txBody>
      </p:sp>
      <p:sp>
        <p:nvSpPr>
          <p:cNvPr id="196" name="Google Shape;196;p8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Let’s create a map of the center of London with pretty Mapbox Streets tiles. First, we’ll initialize the map and set its view to our chosen geographical coordinates and a zoom level:</a:t>
            </a:r>
            <a:endParaRPr/>
          </a:p>
        </p:txBody>
      </p:sp>
      <p:pic>
        <p:nvPicPr>
          <p:cNvPr id="197" name="Google Shape;19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0912" y="4071288"/>
            <a:ext cx="8839527" cy="10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Setting up the map</a:t>
            </a:r>
            <a:endParaRPr/>
          </a:p>
        </p:txBody>
      </p:sp>
      <p:sp>
        <p:nvSpPr>
          <p:cNvPr id="204" name="Google Shape;204;p9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 dirty="0"/>
              <a:t> In this example we’ll use the </a:t>
            </a:r>
            <a:r>
              <a:rPr lang="en-US" dirty="0" err="1"/>
              <a:t>mapbox.streets</a:t>
            </a:r>
            <a:r>
              <a:rPr lang="en-US" dirty="0"/>
              <a:t> tiles from </a:t>
            </a:r>
            <a:r>
              <a:rPr lang="en-US" dirty="0" err="1"/>
              <a:t>Mapbox’s</a:t>
            </a:r>
            <a:r>
              <a:rPr lang="en-US" dirty="0"/>
              <a:t> Streets (in order to use tiles from Mapbox, you must also request an access token).</a:t>
            </a:r>
            <a:endParaRPr dirty="0"/>
          </a:p>
          <a:p>
            <a:pPr marL="792900" lvl="1" indent="-342900" algn="l" rtl="0">
              <a:spcBef>
                <a:spcPts val="1060"/>
              </a:spcBef>
              <a:spcAft>
                <a:spcPts val="0"/>
              </a:spcAft>
              <a:buSzPts val="1610"/>
              <a:buFont typeface="Wingdings" panose="05000000000000000000" pitchFamily="2" charset="2"/>
              <a:buChar char="§"/>
            </a:pPr>
            <a:r>
              <a:rPr lang="en-US" sz="2300" u="sng" dirty="0">
                <a:solidFill>
                  <a:schemeClr val="hlink"/>
                </a:solidFill>
                <a:hlinkClick r:id="rId3"/>
              </a:rPr>
              <a:t>Account | Mapbox</a:t>
            </a:r>
            <a:endParaRPr sz="2300" dirty="0"/>
          </a:p>
        </p:txBody>
      </p:sp>
      <p:pic>
        <p:nvPicPr>
          <p:cNvPr id="205" name="Google Shape;205;p9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0716" y="2825353"/>
            <a:ext cx="4856841" cy="2124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VTI">
  <a:themeElements>
    <a:clrScheme name="Coffee">
      <a:dk1>
        <a:srgbClr val="000000"/>
      </a:dk1>
      <a:lt1>
        <a:srgbClr val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747</Words>
  <Application>Microsoft Office PowerPoint</Application>
  <PresentationFormat>Widescreen</PresentationFormat>
  <Paragraphs>70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Noto Sans Symbols</vt:lpstr>
      <vt:lpstr>Lato</vt:lpstr>
      <vt:lpstr>Calibri</vt:lpstr>
      <vt:lpstr>Arial</vt:lpstr>
      <vt:lpstr>Sorts Mill Goudy</vt:lpstr>
      <vt:lpstr>Wingdings</vt:lpstr>
      <vt:lpstr>SlateVTI</vt:lpstr>
      <vt:lpstr>WebGIS Lab 5</vt:lpstr>
      <vt:lpstr>Lab Hours</vt:lpstr>
      <vt:lpstr>Learning Outcomes (JS)</vt:lpstr>
      <vt:lpstr>What is Leaflet?</vt:lpstr>
      <vt:lpstr>Preparing your page</vt:lpstr>
      <vt:lpstr>Preparing your page</vt:lpstr>
      <vt:lpstr>Preparing your page</vt:lpstr>
      <vt:lpstr>Setting up the map</vt:lpstr>
      <vt:lpstr>Setting up the map</vt:lpstr>
      <vt:lpstr>Setting up the map</vt:lpstr>
      <vt:lpstr>PowerPoint Presentation</vt:lpstr>
      <vt:lpstr>Markers, circles and polygon</vt:lpstr>
      <vt:lpstr>PowerPoint Presentation</vt:lpstr>
      <vt:lpstr>Adding a polygon is as easy:</vt:lpstr>
      <vt:lpstr>Working with popups</vt:lpstr>
      <vt:lpstr>Dealing with events</vt:lpstr>
      <vt:lpstr>Geolocation</vt:lpstr>
      <vt:lpstr>Task 1: -</vt:lpstr>
      <vt:lpstr>Task 2: -</vt:lpstr>
      <vt:lpstr>To Hand In</vt:lpstr>
      <vt:lpstr>To Hand In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WebGIS Lab 5</dc:title>
  <dc:creator>Debayan Mandal</dc:creator>
  <cp:lastModifiedBy>Mandal, Debayan</cp:lastModifiedBy>
  <cp:revision>1</cp:revision>
  <dcterms:created xsi:type="dcterms:W3CDTF">2022-01-24T05:45:50Z</dcterms:created>
  <dcterms:modified xsi:type="dcterms:W3CDTF">2023-10-25T20:18:36Z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0D74503B-899A-4648-A349-392F48ACA256</vt:lpwstr>
  </property>
  <property fmtid="{D5CDD505-2E9C-101B-9397-08002B2CF9AE}" pid="3" name="ArticulatePath">
    <vt:lpwstr>Earthy inspiration</vt:lpwstr>
  </property>
</Properties>
</file>